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84" r:id="rId18"/>
    <p:sldId id="275" r:id="rId19"/>
    <p:sldId id="276" r:id="rId20"/>
    <p:sldId id="278" r:id="rId21"/>
    <p:sldId id="285" r:id="rId22"/>
    <p:sldId id="279" r:id="rId23"/>
    <p:sldId id="286" r:id="rId24"/>
    <p:sldId id="287" r:id="rId25"/>
    <p:sldId id="280" r:id="rId26"/>
    <p:sldId id="288" r:id="rId27"/>
    <p:sldId id="289" r:id="rId28"/>
    <p:sldId id="281" r:id="rId29"/>
    <p:sldId id="282" r:id="rId30"/>
    <p:sldId id="290" r:id="rId31"/>
    <p:sldId id="291" r:id="rId32"/>
    <p:sldId id="277" r:id="rId33"/>
  </p:sldIdLst>
  <p:sldSz cx="9144000" cy="6858000" type="screen4x3"/>
  <p:notesSz cx="6858000" cy="9144000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6E48-85EB-4819-A09E-41FF276161E9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4E03-B600-48FF-9A9C-9CADFFDC24D3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24A5-6124-4583-B9C1-F0FE10D0D672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7E91-9A96-448D-AD75-2283DE6C52A5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0490-83DA-4E75-AEA2-C351ADB24738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F2B4-8AA9-44C5-A93E-BBB281081201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839D-3197-4D21-9183-0DCC51AA1A49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57C8-AB7C-4A50-83B3-18D91325EB6D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5FA3-1CBC-4686-A67A-B2B0D79B9055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6747-6028-4D41-8227-34A7722011D0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BBA4-77C0-4AD4-81C1-7BE0C90DF2B5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7933-2F91-4920-B692-20BBAE7A9B7A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1045-EC39-4EFF-B5EE-6AAED483F28F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7CE4-A3B2-4F3C-B36A-432138F3053D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29AA-616F-4096-9192-9C6828123810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1E1A-F159-472C-988D-E9A9DFEDC779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9E49-223F-4D76-991A-5E0DDB279BB6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4F22-3F4B-4515-A39B-B14C966815A6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51B1-3CF5-4375-AA4E-9889F3C309A2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39B9-4495-48FF-A13B-57233073401C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229D-C920-4229-85D1-A31B8E0301DB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265C-0EFE-42D1-9E59-52AE48FA92B1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F626E-4E9C-43F2-8C7F-82743729BF04}" type="datetimeFigureOut">
              <a:rPr lang="es-GT"/>
              <a:pPr>
                <a:defRPr/>
              </a:pPr>
              <a:t>10/01/2012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A6D9A-5426-4520-B531-2F84B169B652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ina.ufm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ina.ufm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ina.ufm.ed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ina.ufm.ed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ina.ufm.ed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mailto:medicina@ufm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a.ufm.ed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ina.ufm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11660" y="0"/>
            <a:ext cx="61206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6000" dirty="0" err="1">
                <a:ln w="12700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Visiting</a:t>
            </a:r>
            <a:r>
              <a:rPr lang="es-GT" sz="6000" dirty="0">
                <a:ln w="12700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 </a:t>
            </a:r>
            <a:r>
              <a:rPr lang="es-GT" sz="6000" dirty="0" err="1">
                <a:ln w="12700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Clerkship</a:t>
            </a:r>
            <a:endParaRPr lang="es-GT" sz="6000" dirty="0">
              <a:ln w="12700" cmpd="sng">
                <a:solidFill>
                  <a:schemeClr val="tx1"/>
                </a:solidFill>
                <a:prstDash val="solid"/>
              </a:ln>
              <a:latin typeface="+mn-lt"/>
              <a:cs typeface="+mn-cs"/>
            </a:endParaRPr>
          </a:p>
        </p:txBody>
      </p:sp>
      <p:pic>
        <p:nvPicPr>
          <p:cNvPr id="2051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voyagesphotosmanu.com/Complet/images/mapa_geografico_guatemala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lum bright="30000" contrast="-40000"/>
          </a:blip>
          <a:srcRect t="4122" b="4122"/>
          <a:stretch>
            <a:fillRect/>
          </a:stretch>
        </p:blipFill>
        <p:spPr>
          <a:xfrm>
            <a:off x="1828800" y="980728"/>
            <a:ext cx="548640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261493" y="5157192"/>
            <a:ext cx="86210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err="1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Welcome</a:t>
            </a:r>
            <a:r>
              <a:rPr lang="es-ES" sz="4400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/Bienvenidos a  Guatemala </a:t>
            </a:r>
            <a:endParaRPr lang="es-ES" sz="4400" dirty="0">
              <a:ln w="10541" cmpd="sng">
                <a:solidFill>
                  <a:schemeClr val="tx1"/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12" name="2 Subtítulo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/>
          <a:p>
            <a:pPr algn="ctr"/>
            <a:r>
              <a:rPr lang="es-GT" sz="3200" smtClean="0"/>
              <a:t>Eduardo Mendoza</a:t>
            </a:r>
          </a:p>
          <a:p>
            <a:endParaRPr lang="es-GT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12292" name="Picture 4" descr="Centro de Salud Bárbara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63538" y="333375"/>
            <a:ext cx="8416925" cy="62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13314" name="Picture 2" descr="Centro de Salud Bárbara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63538" y="333375"/>
            <a:ext cx="8416925" cy="62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15362" name="Picture 2" descr="Clínica Barbara, San Juan Sacatepequez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71475" y="333375"/>
            <a:ext cx="8401050" cy="62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5602" name="Picture 2" descr="Clínica Barbara, San Juan Sacatepequez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71475" y="260350"/>
            <a:ext cx="8401050" cy="630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7650" name="Picture 2" descr="Clínica Barbara, San Juan Sacatepequez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71475" y="333375"/>
            <a:ext cx="8401050" cy="62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8674" name="Picture 2" descr="Centro de Salud Bárbara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63538" y="333375"/>
            <a:ext cx="8416925" cy="62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9698" name="Picture 2" descr="Centro de Salud Bárbara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63538" y="333375"/>
            <a:ext cx="8416925" cy="62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ayo\Downloads\17833_492683520202_658500202_11003436_3197950_n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44500" y="260350"/>
            <a:ext cx="8255000" cy="619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uayo\Downloads\26941_417732070125_726820125_5757872_3160027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44000" y="404664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3 Título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r>
              <a:rPr lang="es-GT" smtClean="0">
                <a:solidFill>
                  <a:schemeClr val="bg1"/>
                </a:solidFill>
              </a:rPr>
              <a:t>Metas/Goals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/>
          </a:p>
        </p:txBody>
      </p:sp>
      <p:pic>
        <p:nvPicPr>
          <p:cNvPr id="19461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6000" smtClean="0">
                <a:latin typeface="AR DESTINE" pitchFamily="2" charset="0"/>
              </a:rPr>
              <a:t>MATEP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938" y="836613"/>
            <a:ext cx="5111750" cy="5853112"/>
          </a:xfrm>
        </p:spPr>
        <p:txBody>
          <a:bodyPr/>
          <a:lstStyle/>
          <a:p>
            <a:pPr algn="just"/>
            <a:r>
              <a:rPr lang="es-GT" sz="2800" b="1" smtClean="0">
                <a:latin typeface="AR DESTINE" pitchFamily="2" charset="0"/>
              </a:rPr>
              <a:t>M</a:t>
            </a:r>
            <a:r>
              <a:rPr lang="es-GT" sz="2800" smtClean="0">
                <a:latin typeface="AR DESTINE" pitchFamily="2" charset="0"/>
              </a:rPr>
              <a:t> </a:t>
            </a:r>
            <a:r>
              <a:rPr lang="es-GT" sz="2000" smtClean="0">
                <a:latin typeface="AR DESTINE" pitchFamily="2" charset="0"/>
              </a:rPr>
              <a:t>ejorar el español (Improve spanish)</a:t>
            </a:r>
          </a:p>
          <a:p>
            <a:pPr algn="just"/>
            <a:endParaRPr lang="es-GT" sz="2000" smtClean="0">
              <a:latin typeface="AR DESTINE" pitchFamily="2" charset="0"/>
            </a:endParaRPr>
          </a:p>
          <a:p>
            <a:pPr algn="just"/>
            <a:r>
              <a:rPr lang="es-GT" sz="2800" b="1" smtClean="0">
                <a:latin typeface="AR DESTINE" pitchFamily="2" charset="0"/>
              </a:rPr>
              <a:t>A </a:t>
            </a:r>
            <a:r>
              <a:rPr lang="es-GT" sz="2000" smtClean="0">
                <a:latin typeface="AR DESTINE" pitchFamily="2" charset="0"/>
              </a:rPr>
              <a:t>dquirir experiencia clínica en un centro de atención primaria, (Clinical experience skills)</a:t>
            </a:r>
          </a:p>
          <a:p>
            <a:pPr algn="just"/>
            <a:endParaRPr lang="es-GT" sz="2000" smtClean="0">
              <a:latin typeface="AR DESTINE" pitchFamily="2" charset="0"/>
            </a:endParaRPr>
          </a:p>
          <a:p>
            <a:pPr algn="just"/>
            <a:r>
              <a:rPr lang="es-GT" sz="2800" b="1" smtClean="0">
                <a:latin typeface="AR DESTINE" pitchFamily="2" charset="0"/>
              </a:rPr>
              <a:t>T </a:t>
            </a:r>
            <a:r>
              <a:rPr lang="es-GT" sz="2000" smtClean="0">
                <a:latin typeface="AR DESTINE" pitchFamily="2" charset="0"/>
              </a:rPr>
              <a:t>rabajo en equipo con personas de otra cultura (Team work)</a:t>
            </a:r>
          </a:p>
          <a:p>
            <a:pPr algn="just"/>
            <a:endParaRPr lang="es-GT" sz="2000" smtClean="0">
              <a:latin typeface="AR DESTINE" pitchFamily="2" charset="0"/>
            </a:endParaRPr>
          </a:p>
          <a:p>
            <a:pPr algn="just"/>
            <a:r>
              <a:rPr lang="es-GT" sz="2800" b="1" smtClean="0">
                <a:latin typeface="AR DESTINE" pitchFamily="2" charset="0"/>
              </a:rPr>
              <a:t>E</a:t>
            </a:r>
            <a:r>
              <a:rPr lang="es-GT" sz="2800" smtClean="0">
                <a:latin typeface="AR DESTINE" pitchFamily="2" charset="0"/>
              </a:rPr>
              <a:t> </a:t>
            </a:r>
            <a:r>
              <a:rPr lang="es-GT" sz="2000" smtClean="0">
                <a:latin typeface="AR DESTINE" pitchFamily="2" charset="0"/>
              </a:rPr>
              <a:t>xperiencia en medicina rural (Rural medicine)</a:t>
            </a:r>
          </a:p>
          <a:p>
            <a:pPr algn="just"/>
            <a:endParaRPr lang="es-GT" sz="2000" smtClean="0">
              <a:latin typeface="AR DESTINE" pitchFamily="2" charset="0"/>
            </a:endParaRPr>
          </a:p>
          <a:p>
            <a:pPr algn="just"/>
            <a:r>
              <a:rPr lang="es-GT" sz="2800" b="1" smtClean="0">
                <a:latin typeface="AR DESTINE" pitchFamily="2" charset="0"/>
              </a:rPr>
              <a:t>P</a:t>
            </a:r>
            <a:r>
              <a:rPr lang="es-GT" sz="2800" smtClean="0">
                <a:latin typeface="AR DESTINE" pitchFamily="2" charset="0"/>
              </a:rPr>
              <a:t> </a:t>
            </a:r>
            <a:r>
              <a:rPr lang="es-GT" sz="2000" smtClean="0">
                <a:latin typeface="AR DESTINE" pitchFamily="2" charset="0"/>
              </a:rPr>
              <a:t>restar servicio a una comunidad (Serve a community)</a:t>
            </a:r>
          </a:p>
        </p:txBody>
      </p:sp>
      <p:sp>
        <p:nvSpPr>
          <p:cNvPr id="20484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0485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3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  <p:pic>
        <p:nvPicPr>
          <p:cNvPr id="12" name="11 Imagen" descr="mercado-guatemala-indige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3259262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4038600" cy="4525963"/>
          </a:xfrm>
        </p:spPr>
        <p:txBody>
          <a:bodyPr/>
          <a:lstStyle/>
          <a:p>
            <a:r>
              <a:rPr lang="en-US" smtClean="0">
                <a:latin typeface="AR JULIAN" pitchFamily="2" charset="0"/>
              </a:rPr>
              <a:t>Francisco Marroquín Medical School offers a maximum of three months of elective rotations to international medical students.</a:t>
            </a:r>
          </a:p>
        </p:txBody>
      </p:sp>
      <p:pic>
        <p:nvPicPr>
          <p:cNvPr id="3075" name="Picture 1" descr="C:\Users\Guayo\Downloads\26474_415187267518_509632518_5260811_710049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>
          <a:xfrm>
            <a:off x="1835150" y="3357563"/>
            <a:ext cx="4038600" cy="3028950"/>
          </a:xfrm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932363" y="11255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sz="2800">
                <a:latin typeface="AR JULIAN" pitchFamily="2" charset="0"/>
              </a:rPr>
              <a:t> Students who are currently enrolled in their fourth or final year M.D. or D.O. program at their medical school.</a:t>
            </a:r>
            <a:endParaRPr lang="es-GT" sz="2800">
              <a:latin typeface="Calibri" pitchFamily="34" charset="0"/>
            </a:endParaRPr>
          </a:p>
        </p:txBody>
      </p:sp>
      <p:pic>
        <p:nvPicPr>
          <p:cNvPr id="3077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4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5400" smtClean="0">
                <a:latin typeface="AR DESTINE" pitchFamily="2" charset="0"/>
              </a:rPr>
              <a:t>M</a:t>
            </a:r>
            <a:r>
              <a:rPr lang="es-GT" smtClean="0">
                <a:latin typeface="AR DESTINE" pitchFamily="2" charset="0"/>
              </a:rPr>
              <a:t>ejorar el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412875"/>
            <a:ext cx="4038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Conversación en español con los demás estudiantes (</a:t>
            </a:r>
            <a:r>
              <a:rPr lang="es-GT" dirty="0" err="1" smtClean="0">
                <a:latin typeface="AR JULIAN" pitchFamily="2" charset="0"/>
              </a:rPr>
              <a:t>spanish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conversation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with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medical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students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Clases de salud pública en español (</a:t>
            </a:r>
            <a:r>
              <a:rPr lang="es-GT" dirty="0" err="1" smtClean="0">
                <a:latin typeface="AR JULIAN" pitchFamily="2" charset="0"/>
              </a:rPr>
              <a:t>public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health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classes</a:t>
            </a:r>
            <a:r>
              <a:rPr lang="es-GT" dirty="0" smtClean="0">
                <a:latin typeface="AR JULIAN" pitchFamily="2" charset="0"/>
              </a:rPr>
              <a:t> in </a:t>
            </a:r>
            <a:r>
              <a:rPr lang="es-GT" dirty="0" err="1" smtClean="0">
                <a:latin typeface="AR JULIAN" pitchFamily="2" charset="0"/>
              </a:rPr>
              <a:t>spanish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Historia clínica y examen físico de pacientes en español (</a:t>
            </a:r>
            <a:r>
              <a:rPr lang="es-GT" dirty="0" err="1" smtClean="0">
                <a:latin typeface="AR JULIAN" pitchFamily="2" charset="0"/>
              </a:rPr>
              <a:t>medical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history</a:t>
            </a:r>
            <a:r>
              <a:rPr lang="es-GT" dirty="0" smtClean="0">
                <a:latin typeface="AR JULIAN" pitchFamily="2" charset="0"/>
              </a:rPr>
              <a:t> in </a:t>
            </a:r>
            <a:r>
              <a:rPr lang="es-GT" dirty="0" err="1" smtClean="0">
                <a:latin typeface="AR JULIAN" pitchFamily="2" charset="0"/>
              </a:rPr>
              <a:t>spanish</a:t>
            </a:r>
            <a:r>
              <a:rPr lang="es-GT" dirty="0" smtClean="0">
                <a:latin typeface="AR JULIAN" pitchFamily="2" charset="0"/>
              </a:rPr>
              <a:t>)</a:t>
            </a:r>
            <a:endParaRPr lang="es-GT" dirty="0">
              <a:latin typeface="AR JULIAN" pitchFamily="2" charset="0"/>
            </a:endParaRPr>
          </a:p>
        </p:txBody>
      </p:sp>
      <p:pic>
        <p:nvPicPr>
          <p:cNvPr id="21508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Guayo\Downloads\18871_480266180202_658500202_10923249_647314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>
          <a:xfrm>
            <a:off x="3995936" y="1916832"/>
            <a:ext cx="4992787" cy="374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0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4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uayo\Downloads\26941_417731995125_726820125_5757864_494350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00" y="404664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2 Marcador de contenido"/>
          <p:cNvSpPr txBox="1">
            <a:spLocks/>
          </p:cNvSpPr>
          <p:nvPr/>
        </p:nvSpPr>
        <p:spPr bwMode="auto">
          <a:xfrm>
            <a:off x="1979613" y="476250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5400" smtClean="0">
                <a:latin typeface="AR DESTINE" pitchFamily="2" charset="0"/>
              </a:rPr>
              <a:t>A</a:t>
            </a:r>
            <a:r>
              <a:rPr lang="es-GT" smtClean="0">
                <a:latin typeface="AR DESTINE" pitchFamily="2" charset="0"/>
              </a:rPr>
              <a:t>dquirir experiencia clínica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Participar como integrante activo del equipo de evaluación en jornadas quirúrgicas (</a:t>
            </a:r>
            <a:r>
              <a:rPr lang="es-GT" dirty="0" err="1" smtClean="0">
                <a:latin typeface="AR JULIAN" pitchFamily="2" charset="0"/>
              </a:rPr>
              <a:t>part</a:t>
            </a:r>
            <a:r>
              <a:rPr lang="es-GT" dirty="0" smtClean="0">
                <a:latin typeface="AR JULIAN" pitchFamily="2" charset="0"/>
              </a:rPr>
              <a:t> of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pre </a:t>
            </a:r>
            <a:r>
              <a:rPr lang="es-GT" dirty="0" err="1" smtClean="0">
                <a:latin typeface="AR JULIAN" pitchFamily="2" charset="0"/>
              </a:rPr>
              <a:t>op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surgical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team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Oportunidad para evaluar y atender bajo supervisión  las emergencias  de atención primaria: partos no complicados, suturas, </a:t>
            </a:r>
            <a:r>
              <a:rPr lang="es-GT" dirty="0" err="1" smtClean="0">
                <a:latin typeface="AR JULIAN" pitchFamily="2" charset="0"/>
              </a:rPr>
              <a:t>etc</a:t>
            </a:r>
            <a:r>
              <a:rPr lang="es-GT" dirty="0" smtClean="0">
                <a:latin typeface="AR JULIAN" pitchFamily="2" charset="0"/>
              </a:rPr>
              <a:t> (</a:t>
            </a:r>
            <a:r>
              <a:rPr lang="es-GT" dirty="0" err="1" smtClean="0">
                <a:latin typeface="AR JULIAN" pitchFamily="2" charset="0"/>
              </a:rPr>
              <a:t>attend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primary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care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emergencies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Dar plan educacional y clases de salud pública a las comunidades (</a:t>
            </a:r>
            <a:r>
              <a:rPr lang="es-GT" dirty="0" err="1" smtClean="0">
                <a:latin typeface="AR JULIAN" pitchFamily="2" charset="0"/>
              </a:rPr>
              <a:t>give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public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health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education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to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community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/>
          </a:p>
        </p:txBody>
      </p:sp>
      <p:pic>
        <p:nvPicPr>
          <p:cNvPr id="23556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921375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Guayo\Downloads\26941_417730550125_726820125_5757759_1640567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>
          <a:xfrm>
            <a:off x="611560" y="1268760"/>
            <a:ext cx="3967089" cy="528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8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4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4580" name="Picture 2" descr="C:\Users\Guayo\Downloads\26474_417482532518_509632518_5312872_247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60350"/>
            <a:ext cx="8255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5122" name="Picture 2" descr="C:\Users\Guayo\Downloads\25914_380434199149_613024149_3927987_4966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00" y="260648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5400" smtClean="0">
                <a:latin typeface="AR DESTINE" pitchFamily="2" charset="0"/>
              </a:rPr>
              <a:t>T</a:t>
            </a:r>
            <a:r>
              <a:rPr lang="es-GT" smtClean="0">
                <a:latin typeface="AR DESTINE" pitchFamily="2" charset="0"/>
              </a:rPr>
              <a:t>rabajo en equipo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412875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Trabajo en equipo en los puestos de salud (</a:t>
            </a:r>
            <a:r>
              <a:rPr lang="es-GT" dirty="0" err="1" smtClean="0">
                <a:latin typeface="AR JULIAN" pitchFamily="2" charset="0"/>
              </a:rPr>
              <a:t>team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work</a:t>
            </a:r>
            <a:r>
              <a:rPr lang="es-GT" dirty="0" smtClean="0">
                <a:latin typeface="AR JULIAN" pitchFamily="2" charset="0"/>
              </a:rPr>
              <a:t> in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community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clinics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Turnos (</a:t>
            </a:r>
            <a:r>
              <a:rPr lang="es-GT" dirty="0" err="1" smtClean="0">
                <a:latin typeface="AR JULIAN" pitchFamily="2" charset="0"/>
              </a:rPr>
              <a:t>night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call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Desastres masivos (</a:t>
            </a:r>
            <a:r>
              <a:rPr lang="es-GT" dirty="0" err="1" smtClean="0">
                <a:latin typeface="AR JULIAN" pitchFamily="2" charset="0"/>
              </a:rPr>
              <a:t>massive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emergencies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Grupos de estudio (</a:t>
            </a:r>
            <a:r>
              <a:rPr lang="es-GT" dirty="0" err="1" smtClean="0">
                <a:latin typeface="AR JULIAN" pitchFamily="2" charset="0"/>
              </a:rPr>
              <a:t>study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groups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/>
          </a:p>
        </p:txBody>
      </p:sp>
      <p:pic>
        <p:nvPicPr>
          <p:cNvPr id="26628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Guayo\Downloads\22550_315789941889_504246889_3966356_3279993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>
          <a:xfrm>
            <a:off x="3923928" y="1988840"/>
            <a:ext cx="499255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0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4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7170" name="Picture 2" descr="C:\Users\Guayo\Downloads\25303_420083757518_509632518_5371528_27348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00" y="260648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10242" name="Picture 2" descr="C:\Users\Guayo\Downloads\26474_417487922518_509632518_5313031_108114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00" y="260648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2 Marcador de contenido"/>
          <p:cNvSpPr txBox="1">
            <a:spLocks/>
          </p:cNvSpPr>
          <p:nvPr/>
        </p:nvSpPr>
        <p:spPr bwMode="auto">
          <a:xfrm>
            <a:off x="1908175" y="476250"/>
            <a:ext cx="50434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5400" smtClean="0">
                <a:latin typeface="AR DESTINE" pitchFamily="2" charset="0"/>
              </a:rPr>
              <a:t>E</a:t>
            </a:r>
            <a:r>
              <a:rPr lang="es-GT" smtClean="0">
                <a:latin typeface="AR DESTINE" pitchFamily="2" charset="0"/>
              </a:rPr>
              <a:t>xperiencia en medicina rural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003800" y="1628775"/>
            <a:ext cx="41402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Aprender sobre medicina rural (</a:t>
            </a:r>
            <a:r>
              <a:rPr lang="es-GT" dirty="0" err="1" smtClean="0">
                <a:latin typeface="AR JULIAN" pitchFamily="2" charset="0"/>
              </a:rPr>
              <a:t>learn</a:t>
            </a:r>
            <a:r>
              <a:rPr lang="es-GT" dirty="0" smtClean="0">
                <a:latin typeface="AR JULIAN" pitchFamily="2" charset="0"/>
              </a:rPr>
              <a:t> rural medicine)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Entender el funcionamiento de comunidades con bajos recursos (</a:t>
            </a:r>
            <a:r>
              <a:rPr lang="es-GT" dirty="0" err="1" smtClean="0">
                <a:latin typeface="AR JULIAN" pitchFamily="2" charset="0"/>
              </a:rPr>
              <a:t>Experience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way</a:t>
            </a:r>
            <a:r>
              <a:rPr lang="es-GT" dirty="0" smtClean="0">
                <a:latin typeface="AR JULIAN" pitchFamily="2" charset="0"/>
              </a:rPr>
              <a:t> of living in a </a:t>
            </a:r>
            <a:r>
              <a:rPr lang="es-GT" dirty="0" err="1" smtClean="0">
                <a:latin typeface="AR JULIAN" pitchFamily="2" charset="0"/>
              </a:rPr>
              <a:t>low-income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community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Ser lideres de la comunidad (</a:t>
            </a:r>
            <a:r>
              <a:rPr lang="es-GT" dirty="0" err="1" smtClean="0">
                <a:latin typeface="AR JULIAN" pitchFamily="2" charset="0"/>
              </a:rPr>
              <a:t>Leadership</a:t>
            </a:r>
            <a:r>
              <a:rPr lang="es-GT" dirty="0" smtClean="0">
                <a:latin typeface="AR JULIAN" pitchFamily="2" charset="0"/>
              </a:rPr>
              <a:t> in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local </a:t>
            </a:r>
            <a:r>
              <a:rPr lang="es-GT" dirty="0" err="1" smtClean="0">
                <a:latin typeface="AR JULIAN" pitchFamily="2" charset="0"/>
              </a:rPr>
              <a:t>community</a:t>
            </a:r>
            <a:r>
              <a:rPr lang="es-GT" dirty="0" smtClean="0">
                <a:latin typeface="AR JULIAN" pitchFamily="2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/>
          </a:p>
        </p:txBody>
      </p:sp>
      <p:pic>
        <p:nvPicPr>
          <p:cNvPr id="29700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921375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Guayo\Downloads\26474_417482562518_509632518_5312875_152077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>
          <a:xfrm>
            <a:off x="251520" y="2060848"/>
            <a:ext cx="4710442" cy="353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2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4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uayo\Downloads\26474_417484227518_509632518_5312896_6626221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979712" y="2636912"/>
            <a:ext cx="5351677" cy="401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5400" smtClean="0">
                <a:latin typeface="AR DESTINE" pitchFamily="2" charset="0"/>
              </a:rPr>
              <a:t>P</a:t>
            </a:r>
            <a:r>
              <a:rPr lang="es-GT" smtClean="0">
                <a:latin typeface="AR DESTINE" pitchFamily="2" charset="0"/>
              </a:rPr>
              <a:t>restar servicio a la comunidad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mtClean="0">
                <a:latin typeface="AR JULIAN" pitchFamily="2" charset="0"/>
              </a:rPr>
              <a:t>Ayudar a comunidades  que necesitan apoyo (help a rural community)</a:t>
            </a:r>
          </a:p>
        </p:txBody>
      </p:sp>
      <p:pic>
        <p:nvPicPr>
          <p:cNvPr id="30725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921375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2 Marcador de contenido"/>
          <p:cNvSpPr txBox="1">
            <a:spLocks/>
          </p:cNvSpPr>
          <p:nvPr/>
        </p:nvSpPr>
        <p:spPr bwMode="auto">
          <a:xfrm>
            <a:off x="2051050" y="6165850"/>
            <a:ext cx="504507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uayo\Downloads\26941_417733530125_726820125_5757957_1035204_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44000" y="188640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G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G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</a:t>
            </a:r>
            <a: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G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</a:t>
            </a:r>
            <a: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G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</a:t>
            </a:r>
            <a: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place?</a:t>
            </a:r>
            <a:b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¿Dónde se lleva a cabo esto?</a:t>
            </a:r>
            <a:b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G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3995738" y="4076700"/>
            <a:ext cx="1223962" cy="14398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4102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3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  <p:pic>
        <p:nvPicPr>
          <p:cNvPr id="4103" name="Picture 4" descr="Uf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11266" name="Picture 2" descr="C:\Users\Guayo\Downloads\26941_417730925125_726820125_5757817_74876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00" y="332656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 rot="1190502">
            <a:off x="4184302" y="614952"/>
            <a:ext cx="37850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Lots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of </a:t>
            </a:r>
            <a:r>
              <a:rPr lang="es-E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Fun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!!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1750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028700"/>
            <a:ext cx="75819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0"/>
            <a:ext cx="7610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0" y="5777880"/>
            <a:ext cx="827584" cy="8914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419475" y="188913"/>
            <a:ext cx="50434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Guayo\Downloads\26941_417735115125_726820125_5758022_5808922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>
          <a:xfrm>
            <a:off x="1835150" y="188913"/>
            <a:ext cx="5486400" cy="41148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150" y="4292600"/>
            <a:ext cx="5486400" cy="5667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GT" sz="3200" dirty="0" smtClean="0">
                <a:latin typeface="AR DESTINE" pitchFamily="2" charset="0"/>
              </a:rPr>
              <a:t>Información/</a:t>
            </a:r>
            <a:r>
              <a:rPr lang="es-GT" sz="3200" dirty="0" err="1" smtClean="0">
                <a:latin typeface="AR DESTINE" pitchFamily="2" charset="0"/>
              </a:rPr>
              <a:t>Information</a:t>
            </a:r>
            <a:endParaRPr lang="es-GT" sz="3200" dirty="0">
              <a:latin typeface="AR DESTIN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323850" y="5084763"/>
            <a:ext cx="8569325" cy="1989137"/>
          </a:xfrm>
        </p:spPr>
        <p:txBody>
          <a:bodyPr/>
          <a:lstStyle/>
          <a:p>
            <a:r>
              <a:rPr lang="es-GT" sz="2000" b="1" smtClean="0">
                <a:latin typeface="AR JULIAN" pitchFamily="2" charset="0"/>
              </a:rPr>
              <a:t>Visitar página web: </a:t>
            </a:r>
            <a:r>
              <a:rPr lang="es-GT" sz="2000" b="1" smtClean="0">
                <a:latin typeface="AR JULIAN" pitchFamily="2" charset="0"/>
                <a:hlinkClick r:id="rId3"/>
              </a:rPr>
              <a:t>www.medicina.ufm.edu</a:t>
            </a:r>
            <a:r>
              <a:rPr lang="es-GT" sz="2000" b="1" smtClean="0">
                <a:latin typeface="AR JULIAN" pitchFamily="2" charset="0"/>
              </a:rPr>
              <a:t> </a:t>
            </a:r>
            <a:r>
              <a:rPr lang="es-GT" sz="2000" b="1" smtClean="0">
                <a:solidFill>
                  <a:schemeClr val="accent2"/>
                </a:solidFill>
                <a:latin typeface="AR JULIAN" pitchFamily="2" charset="0"/>
                <a:sym typeface="Wingdings" pitchFamily="2" charset="2"/>
              </a:rPr>
              <a:t> V</a:t>
            </a:r>
            <a:r>
              <a:rPr lang="es-GT" sz="2000" b="1" smtClean="0">
                <a:solidFill>
                  <a:schemeClr val="accent2"/>
                </a:solidFill>
                <a:latin typeface="AR JULIAN" pitchFamily="2" charset="0"/>
              </a:rPr>
              <a:t>isiting clerkships</a:t>
            </a:r>
          </a:p>
          <a:p>
            <a:pPr lvl="2"/>
            <a:endParaRPr lang="es-GT" sz="2000" b="1" smtClean="0">
              <a:latin typeface="AR JULIAN" pitchFamily="2" charset="0"/>
            </a:endParaRPr>
          </a:p>
          <a:p>
            <a:r>
              <a:rPr lang="es-GT" sz="2000" b="1" smtClean="0">
                <a:latin typeface="AR JULIAN" pitchFamily="2" charset="0"/>
              </a:rPr>
              <a:t>Escribir al correo: </a:t>
            </a:r>
            <a:r>
              <a:rPr lang="es-GT" sz="2000" b="1" smtClean="0">
                <a:latin typeface="AR JULIAN" pitchFamily="2" charset="0"/>
                <a:hlinkClick r:id="rId4"/>
              </a:rPr>
              <a:t>medicina@ufm.edu</a:t>
            </a:r>
            <a:endParaRPr lang="es-GT" sz="2000" b="1" smtClean="0">
              <a:latin typeface="AR JULIAN" pitchFamily="2" charset="0"/>
            </a:endParaRPr>
          </a:p>
          <a:p>
            <a:pPr lvl="1"/>
            <a:endParaRPr lang="es-GT" sz="2000" b="1" smtClean="0"/>
          </a:p>
        </p:txBody>
      </p:sp>
      <p:pic>
        <p:nvPicPr>
          <p:cNvPr id="33797" name="Picture 4" descr="Uf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650" y="188913"/>
            <a:ext cx="7632700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3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  <p:pic>
        <p:nvPicPr>
          <p:cNvPr id="5126" name="Picture 4" descr="Uf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63588" y="188913"/>
            <a:ext cx="7616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3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  <p:pic>
        <p:nvPicPr>
          <p:cNvPr id="6150" name="Picture 4" descr="Uf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4063" y="188913"/>
            <a:ext cx="76358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 rot="2577547">
            <a:off x="2765425" y="2366963"/>
            <a:ext cx="1152525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7174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3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  <p:pic>
        <p:nvPicPr>
          <p:cNvPr id="7175" name="Picture 4" descr="Uf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Guayo\Downloads\26941_417730220125_726820125_5757725_3304220_n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67544" y="188640"/>
            <a:ext cx="8256000" cy="61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76375" y="5105400"/>
            <a:ext cx="6400800" cy="1752600"/>
          </a:xfrm>
        </p:spPr>
        <p:txBody>
          <a:bodyPr/>
          <a:lstStyle/>
          <a:p>
            <a:r>
              <a:rPr lang="es-GT" b="1" smtClean="0">
                <a:solidFill>
                  <a:schemeClr val="tx1"/>
                </a:solidFill>
              </a:rPr>
              <a:t>Primary Care Center</a:t>
            </a:r>
          </a:p>
          <a:p>
            <a:r>
              <a:rPr lang="es-GT" b="1" smtClean="0">
                <a:solidFill>
                  <a:schemeClr val="tx1"/>
                </a:solidFill>
              </a:rPr>
              <a:t>Centro de atención primaria</a:t>
            </a:r>
          </a:p>
          <a:p>
            <a:endParaRPr lang="es-GT" b="1" smtClean="0">
              <a:solidFill>
                <a:schemeClr val="tx1"/>
              </a:solidFill>
            </a:endParaRPr>
          </a:p>
        </p:txBody>
      </p:sp>
      <p:sp>
        <p:nvSpPr>
          <p:cNvPr id="8196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8197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3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  <p:pic>
        <p:nvPicPr>
          <p:cNvPr id="8198" name="Picture 4" descr="Uf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mtClean="0"/>
              <a:t>Centro de salud Barbara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Fundado en 2004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Estudiantes de 6to año atienden los 365 días, 24horas (</a:t>
            </a:r>
            <a:r>
              <a:rPr lang="es-GT" dirty="0" err="1" smtClean="0">
                <a:latin typeface="AR JULIAN" pitchFamily="2" charset="0"/>
              </a:rPr>
              <a:t>last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year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medical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students</a:t>
            </a:r>
            <a:r>
              <a:rPr lang="es-GT" dirty="0" smtClean="0">
                <a:latin typeface="AR JULIAN" pitchFamily="2" charset="0"/>
              </a:rPr>
              <a:t> 24/7)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 smtClean="0">
              <a:latin typeface="AR JULIAN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>
                <a:latin typeface="AR JULIAN" pitchFamily="2" charset="0"/>
              </a:rPr>
              <a:t>Creado para contribuir no solo a la ausencia de enfermedad, sino al completo bienestar físico, mental y social (</a:t>
            </a:r>
            <a:r>
              <a:rPr lang="es-GT" dirty="0" err="1" smtClean="0">
                <a:latin typeface="AR JULIAN" pitchFamily="2" charset="0"/>
              </a:rPr>
              <a:t>created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not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only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for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the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prevention</a:t>
            </a:r>
            <a:r>
              <a:rPr lang="es-GT" dirty="0" smtClean="0">
                <a:latin typeface="AR JULIAN" pitchFamily="2" charset="0"/>
              </a:rPr>
              <a:t> of </a:t>
            </a:r>
            <a:r>
              <a:rPr lang="es-GT" dirty="0" err="1" smtClean="0">
                <a:latin typeface="AR JULIAN" pitchFamily="2" charset="0"/>
              </a:rPr>
              <a:t>disease</a:t>
            </a:r>
            <a:r>
              <a:rPr lang="es-GT" dirty="0" smtClean="0">
                <a:latin typeface="AR JULIAN" pitchFamily="2" charset="0"/>
              </a:rPr>
              <a:t>, </a:t>
            </a:r>
            <a:r>
              <a:rPr lang="es-GT" dirty="0" err="1" smtClean="0">
                <a:latin typeface="AR JULIAN" pitchFamily="2" charset="0"/>
              </a:rPr>
              <a:t>but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to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promote</a:t>
            </a:r>
            <a:r>
              <a:rPr lang="es-GT" dirty="0" smtClean="0">
                <a:latin typeface="AR JULIAN" pitchFamily="2" charset="0"/>
              </a:rPr>
              <a:t> </a:t>
            </a:r>
            <a:r>
              <a:rPr lang="es-GT" dirty="0" err="1" smtClean="0">
                <a:latin typeface="AR JULIAN" pitchFamily="2" charset="0"/>
              </a:rPr>
              <a:t>health</a:t>
            </a:r>
            <a:r>
              <a:rPr lang="es-GT" dirty="0" smtClean="0">
                <a:latin typeface="AR JULIAN" pitchFamily="2" charset="0"/>
              </a:rPr>
              <a:t>)</a:t>
            </a:r>
            <a:endParaRPr lang="es-GT" dirty="0">
              <a:latin typeface="AR JULIAN" pitchFamily="2" charset="0"/>
            </a:endParaRPr>
          </a:p>
        </p:txBody>
      </p:sp>
      <p:pic>
        <p:nvPicPr>
          <p:cNvPr id="9220" name="Picture 4" descr="U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Guayo\Downloads\26941_417730275125_726820125_5757731_581214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222" name="2 Marcador de contenido"/>
          <p:cNvSpPr txBox="1">
            <a:spLocks/>
          </p:cNvSpPr>
          <p:nvPr/>
        </p:nvSpPr>
        <p:spPr bwMode="auto">
          <a:xfrm>
            <a:off x="1979613" y="6308725"/>
            <a:ext cx="50434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latin typeface="AR JULIAN" pitchFamily="2" charset="0"/>
                <a:hlinkClick r:id="rId4"/>
              </a:rPr>
              <a:t>www.medicina.ufm.edu</a:t>
            </a:r>
            <a:endParaRPr lang="es-GT" sz="2800">
              <a:latin typeface="AR JULIAN" pitchFamily="2" charset="0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smtClean="0"/>
          </a:p>
        </p:txBody>
      </p:sp>
      <p:pic>
        <p:nvPicPr>
          <p:cNvPr id="2" name="Picture 2" descr="http://medicina.ufm.edu/uploads/assets/SJS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34975" y="333375"/>
            <a:ext cx="8274050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4" descr="Uf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2 Marcador de contenido"/>
          <p:cNvSpPr txBox="1">
            <a:spLocks/>
          </p:cNvSpPr>
          <p:nvPr/>
        </p:nvSpPr>
        <p:spPr bwMode="auto">
          <a:xfrm>
            <a:off x="1979613" y="5949950"/>
            <a:ext cx="5043487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GT" sz="2800">
                <a:solidFill>
                  <a:schemeClr val="bg1"/>
                </a:solidFill>
                <a:latin typeface="AR JULIAN" pitchFamily="2" charset="0"/>
              </a:rPr>
              <a:t>www.medicina.ufm.edu</a:t>
            </a: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endParaRPr lang="es-GT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419</Words>
  <Application>Microsoft Office PowerPoint</Application>
  <PresentationFormat>Presentación en pantalla (4:3)</PresentationFormat>
  <Paragraphs>92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Calibri</vt:lpstr>
      <vt:lpstr>Arial</vt:lpstr>
      <vt:lpstr>AR JULIAN</vt:lpstr>
      <vt:lpstr>AR DESTINE</vt:lpstr>
      <vt:lpstr>Wingdings</vt:lpstr>
      <vt:lpstr>Tema de Office</vt:lpstr>
      <vt:lpstr>Diapositiva 1</vt:lpstr>
      <vt:lpstr>Diapositiva 2</vt:lpstr>
      <vt:lpstr>Where does this take place? ¿Dónde se lleva a cabo esto? </vt:lpstr>
      <vt:lpstr>Diapositiva 4</vt:lpstr>
      <vt:lpstr>Diapositiva 5</vt:lpstr>
      <vt:lpstr>Diapositiva 6</vt:lpstr>
      <vt:lpstr>Diapositiva 7</vt:lpstr>
      <vt:lpstr>Centro de salud Barbara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Metas/Goals</vt:lpstr>
      <vt:lpstr>MATEP</vt:lpstr>
      <vt:lpstr>Mejorar el español</vt:lpstr>
      <vt:lpstr>Diapositiva 21</vt:lpstr>
      <vt:lpstr>Adquirir experiencia clínica</vt:lpstr>
      <vt:lpstr>Diapositiva 23</vt:lpstr>
      <vt:lpstr>Diapositiva 24</vt:lpstr>
      <vt:lpstr>Trabajo en equipo</vt:lpstr>
      <vt:lpstr>Diapositiva 26</vt:lpstr>
      <vt:lpstr>Diapositiva 27</vt:lpstr>
      <vt:lpstr>Experiencia en medicina rural</vt:lpstr>
      <vt:lpstr>Prestar servicio a la comunidad</vt:lpstr>
      <vt:lpstr>Diapositiva 30</vt:lpstr>
      <vt:lpstr>Diapositiva 31</vt:lpstr>
      <vt:lpstr>Información/Information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Guayo</dc:creator>
  <cp:lastModifiedBy>Guayo</cp:lastModifiedBy>
  <cp:revision>19</cp:revision>
  <dcterms:created xsi:type="dcterms:W3CDTF">2011-11-24T18:40:45Z</dcterms:created>
  <dcterms:modified xsi:type="dcterms:W3CDTF">2012-01-11T01:00:29Z</dcterms:modified>
</cp:coreProperties>
</file>